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958013" cy="1009015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53" autoAdjust="0"/>
  </p:normalViewPr>
  <p:slideViewPr>
    <p:cSldViewPr>
      <p:cViewPr varScale="1">
        <p:scale>
          <a:sx n="80" d="100"/>
          <a:sy n="80" d="100"/>
        </p:scale>
        <p:origin x="3084" y="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5139" cy="504508"/>
          </a:xfrm>
          <a:prstGeom prst="rect">
            <a:avLst/>
          </a:prstGeom>
        </p:spPr>
        <p:txBody>
          <a:bodyPr vert="horz" lIns="97411" tIns="48706" rIns="97411" bIns="48706" rtlCol="0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41264" y="0"/>
            <a:ext cx="3015139" cy="504508"/>
          </a:xfrm>
          <a:prstGeom prst="rect">
            <a:avLst/>
          </a:prstGeom>
        </p:spPr>
        <p:txBody>
          <a:bodyPr vert="horz" lIns="97411" tIns="48706" rIns="97411" bIns="48706" rtlCol="0"/>
          <a:lstStyle>
            <a:lvl1pPr algn="r">
              <a:defRPr sz="1300"/>
            </a:lvl1pPr>
          </a:lstStyle>
          <a:p>
            <a:fld id="{CA5D966C-9774-4764-9F06-D4F860DFE131}" type="datetimeFigureOut">
              <a:rPr kumimoji="1" lang="ja-JP" altLang="en-US" smtClean="0"/>
              <a:t>2022/5/31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83891"/>
            <a:ext cx="3015139" cy="504508"/>
          </a:xfrm>
          <a:prstGeom prst="rect">
            <a:avLst/>
          </a:prstGeom>
        </p:spPr>
        <p:txBody>
          <a:bodyPr vert="horz" lIns="97411" tIns="48706" rIns="97411" bIns="48706" rtlCol="0" anchor="b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41264" y="9583891"/>
            <a:ext cx="3015139" cy="504508"/>
          </a:xfrm>
          <a:prstGeom prst="rect">
            <a:avLst/>
          </a:prstGeom>
        </p:spPr>
        <p:txBody>
          <a:bodyPr vert="horz" lIns="97411" tIns="48706" rIns="97411" bIns="48706" rtlCol="0" anchor="b"/>
          <a:lstStyle>
            <a:lvl1pPr algn="r">
              <a:defRPr sz="1300"/>
            </a:lvl1pPr>
          </a:lstStyle>
          <a:p>
            <a:fld id="{04EBAD50-A4C5-4FCB-959A-4B6A7602EE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76703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5139" cy="504508"/>
          </a:xfrm>
          <a:prstGeom prst="rect">
            <a:avLst/>
          </a:prstGeom>
        </p:spPr>
        <p:txBody>
          <a:bodyPr vert="horz" lIns="97411" tIns="48706" rIns="97411" bIns="48706" rtlCol="0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41264" y="0"/>
            <a:ext cx="3015139" cy="504508"/>
          </a:xfrm>
          <a:prstGeom prst="rect">
            <a:avLst/>
          </a:prstGeom>
        </p:spPr>
        <p:txBody>
          <a:bodyPr vert="horz" lIns="97411" tIns="48706" rIns="97411" bIns="48706" rtlCol="0"/>
          <a:lstStyle>
            <a:lvl1pPr algn="r">
              <a:defRPr sz="1300"/>
            </a:lvl1pPr>
          </a:lstStyle>
          <a:p>
            <a:fld id="{53419E71-E662-4257-A749-EF67C484AF7A}" type="datetimeFigureOut">
              <a:rPr kumimoji="1" lang="ja-JP" altLang="en-US" smtClean="0"/>
              <a:t>2022/5/31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70113" y="757238"/>
            <a:ext cx="2617787" cy="37830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411" tIns="48706" rIns="97411" bIns="4870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95802" y="4792821"/>
            <a:ext cx="5566410" cy="4540568"/>
          </a:xfrm>
          <a:prstGeom prst="rect">
            <a:avLst/>
          </a:prstGeom>
        </p:spPr>
        <p:txBody>
          <a:bodyPr vert="horz" lIns="97411" tIns="48706" rIns="97411" bIns="4870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83891"/>
            <a:ext cx="3015139" cy="504508"/>
          </a:xfrm>
          <a:prstGeom prst="rect">
            <a:avLst/>
          </a:prstGeom>
        </p:spPr>
        <p:txBody>
          <a:bodyPr vert="horz" lIns="97411" tIns="48706" rIns="97411" bIns="48706" rtlCol="0" anchor="b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41264" y="9583891"/>
            <a:ext cx="3015139" cy="504508"/>
          </a:xfrm>
          <a:prstGeom prst="rect">
            <a:avLst/>
          </a:prstGeom>
        </p:spPr>
        <p:txBody>
          <a:bodyPr vert="horz" lIns="97411" tIns="48706" rIns="97411" bIns="48706" rtlCol="0" anchor="b"/>
          <a:lstStyle>
            <a:lvl1pPr algn="r">
              <a:defRPr sz="1300"/>
            </a:lvl1pPr>
          </a:lstStyle>
          <a:p>
            <a:fld id="{D611D0A6-DDC1-445E-BEE4-B2CD22231C9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117785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70113" y="757238"/>
            <a:ext cx="2617787" cy="37830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1111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5ED4F-BF79-431B-9DD8-0FA7257E42C3}" type="datetimeFigureOut">
              <a:rPr kumimoji="1" lang="ja-JP" altLang="en-US" smtClean="0"/>
              <a:t>2022/5/31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956-4A16-4BCE-B150-E32F84A20C2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1633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5ED4F-BF79-431B-9DD8-0FA7257E42C3}" type="datetimeFigureOut">
              <a:rPr kumimoji="1" lang="ja-JP" altLang="en-US" smtClean="0"/>
              <a:t>2022/5/31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956-4A16-4BCE-B150-E32F84A20C2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9964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5ED4F-BF79-431B-9DD8-0FA7257E42C3}" type="datetimeFigureOut">
              <a:rPr kumimoji="1" lang="ja-JP" altLang="en-US" smtClean="0"/>
              <a:t>2022/5/31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956-4A16-4BCE-B150-E32F84A20C2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7835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5ED4F-BF79-431B-9DD8-0FA7257E42C3}" type="datetimeFigureOut">
              <a:rPr kumimoji="1" lang="ja-JP" altLang="en-US" smtClean="0"/>
              <a:t>2022/5/31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956-4A16-4BCE-B150-E32F84A20C2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3284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6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5ED4F-BF79-431B-9DD8-0FA7257E42C3}" type="datetimeFigureOut">
              <a:rPr kumimoji="1" lang="ja-JP" altLang="en-US" smtClean="0"/>
              <a:t>2022/5/31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956-4A16-4BCE-B150-E32F84A20C2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9214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8"/>
            <a:ext cx="2257425" cy="8715905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8"/>
            <a:ext cx="2257425" cy="8715905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5ED4F-BF79-431B-9DD8-0FA7257E42C3}" type="datetimeFigureOut">
              <a:rPr kumimoji="1" lang="ja-JP" altLang="en-US" smtClean="0"/>
              <a:t>2022/5/31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956-4A16-4BCE-B150-E32F84A20C2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5574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5ED4F-BF79-431B-9DD8-0FA7257E42C3}" type="datetimeFigureOut">
              <a:rPr kumimoji="1" lang="ja-JP" altLang="en-US" smtClean="0"/>
              <a:t>2022/5/31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956-4A16-4BCE-B150-E32F84A20C2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4211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5ED4F-BF79-431B-9DD8-0FA7257E42C3}" type="datetimeFigureOut">
              <a:rPr kumimoji="1" lang="ja-JP" altLang="en-US" smtClean="0"/>
              <a:t>2022/5/31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956-4A16-4BCE-B150-E32F84A20C2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0863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5ED4F-BF79-431B-9DD8-0FA7257E42C3}" type="datetimeFigureOut">
              <a:rPr kumimoji="1" lang="ja-JP" altLang="en-US" smtClean="0"/>
              <a:t>2022/5/31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956-4A16-4BCE-B150-E32F84A20C2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1572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6"/>
            <a:ext cx="2256235" cy="1678517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8"/>
            <a:ext cx="3833813" cy="8454497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5ED4F-BF79-431B-9DD8-0FA7257E42C3}" type="datetimeFigureOut">
              <a:rPr kumimoji="1" lang="ja-JP" altLang="en-US" smtClean="0"/>
              <a:t>2022/5/31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956-4A16-4BCE-B150-E32F84A20C2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8236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5ED4F-BF79-431B-9DD8-0FA7257E42C3}" type="datetimeFigureOut">
              <a:rPr kumimoji="1" lang="ja-JP" altLang="en-US" smtClean="0"/>
              <a:t>2022/5/31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956-4A16-4BCE-B150-E32F84A20C2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8252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5ED4F-BF79-431B-9DD8-0FA7257E42C3}" type="datetimeFigureOut">
              <a:rPr kumimoji="1" lang="ja-JP" altLang="en-US" smtClean="0"/>
              <a:t>2022/5/31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A3956-4A16-4BCE-B150-E32F84A20C2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8705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0570" rtl="0" eaLnBrk="1" latinLnBrk="0" hangingPunct="1">
        <a:spcBef>
          <a:spcPct val="0"/>
        </a:spcBef>
        <a:buNone/>
        <a:defRPr kumimoji="1"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4" indent="-371464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jp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jpg"/><Relationship Id="rId1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ソース画像を表示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179" y="2469852"/>
            <a:ext cx="5184392" cy="1175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97502" y="272482"/>
            <a:ext cx="6315075" cy="2123369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ja-JP" altLang="en-US" sz="3900" b="1" spc="54" dirty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源柔ゴシックX Heavy" panose="020B0702020203020207" pitchFamily="50" charset="-128"/>
                <a:ea typeface="源柔ゴシックX Heavy" panose="020B0702020203020207" pitchFamily="50" charset="-128"/>
                <a:cs typeface="源柔ゴシックX Heavy" panose="020B0702020203020207" pitchFamily="50" charset="-128"/>
              </a:rPr>
              <a:t>令和</a:t>
            </a:r>
            <a:r>
              <a:rPr lang="en-US" altLang="ja-JP" sz="3900" b="1" spc="54" dirty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源柔ゴシックX Heavy" panose="020B0702020203020207" pitchFamily="50" charset="-128"/>
                <a:ea typeface="源柔ゴシックX Heavy" panose="020B0702020203020207" pitchFamily="50" charset="-128"/>
                <a:cs typeface="源柔ゴシックX Heavy" panose="020B0702020203020207" pitchFamily="50" charset="-128"/>
              </a:rPr>
              <a:t>4</a:t>
            </a:r>
            <a:r>
              <a:rPr lang="ja-JP" altLang="en-US" sz="3900" b="1" spc="54" dirty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源柔ゴシックX Heavy" panose="020B0702020203020207" pitchFamily="50" charset="-128"/>
                <a:ea typeface="源柔ゴシックX Heavy" panose="020B0702020203020207" pitchFamily="50" charset="-128"/>
                <a:cs typeface="源柔ゴシックX Heavy" panose="020B0702020203020207" pitchFamily="50" charset="-128"/>
              </a:rPr>
              <a:t>年度</a:t>
            </a:r>
            <a:r>
              <a:rPr lang="en-US" altLang="ja-JP" sz="3900" b="1" spc="54" dirty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源柔ゴシックX Heavy" panose="020B0702020203020207" pitchFamily="50" charset="-128"/>
                <a:ea typeface="源柔ゴシックX Heavy" panose="020B0702020203020207" pitchFamily="50" charset="-128"/>
                <a:cs typeface="源柔ゴシックX Heavy" panose="020B0702020203020207" pitchFamily="50" charset="-128"/>
              </a:rPr>
              <a:t/>
            </a:r>
            <a:br>
              <a:rPr lang="en-US" altLang="ja-JP" sz="3900" b="1" spc="54" dirty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源柔ゴシックX Heavy" panose="020B0702020203020207" pitchFamily="50" charset="-128"/>
                <a:ea typeface="源柔ゴシックX Heavy" panose="020B0702020203020207" pitchFamily="50" charset="-128"/>
                <a:cs typeface="源柔ゴシックX Heavy" panose="020B0702020203020207" pitchFamily="50" charset="-128"/>
              </a:rPr>
            </a:br>
            <a:r>
              <a:rPr lang="ja-JP" altLang="en-US" sz="3900" b="1" spc="54" dirty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源柔ゴシックX Heavy" panose="020B0702020203020207" pitchFamily="50" charset="-128"/>
                <a:ea typeface="源柔ゴシックX Heavy" panose="020B0702020203020207" pitchFamily="50" charset="-128"/>
                <a:cs typeface="源柔ゴシックX Heavy" panose="020B0702020203020207" pitchFamily="50" charset="-128"/>
              </a:rPr>
              <a:t>カリフォルニア州立大学</a:t>
            </a:r>
            <a:r>
              <a:rPr lang="en-US" altLang="ja-JP" sz="3900" b="1" spc="54" dirty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源柔ゴシックX Heavy" panose="020B0702020203020207" pitchFamily="50" charset="-128"/>
                <a:ea typeface="源柔ゴシックX Heavy" panose="020B0702020203020207" pitchFamily="50" charset="-128"/>
                <a:cs typeface="源柔ゴシックX Heavy" panose="020B0702020203020207" pitchFamily="50" charset="-128"/>
              </a:rPr>
              <a:t/>
            </a:r>
            <a:br>
              <a:rPr lang="en-US" altLang="ja-JP" sz="3900" b="1" spc="54" dirty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源柔ゴシックX Heavy" panose="020B0702020203020207" pitchFamily="50" charset="-128"/>
                <a:ea typeface="源柔ゴシックX Heavy" panose="020B0702020203020207" pitchFamily="50" charset="-128"/>
                <a:cs typeface="源柔ゴシックX Heavy" panose="020B0702020203020207" pitchFamily="50" charset="-128"/>
              </a:rPr>
            </a:br>
            <a:r>
              <a:rPr lang="ja-JP" altLang="en-US" sz="3900" b="1" spc="54" dirty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源柔ゴシックX Heavy" panose="020B0702020203020207" pitchFamily="50" charset="-128"/>
                <a:ea typeface="源柔ゴシックX Heavy" panose="020B0702020203020207" pitchFamily="50" charset="-128"/>
                <a:cs typeface="源柔ゴシックX Heavy" panose="020B0702020203020207" pitchFamily="50" charset="-128"/>
              </a:rPr>
              <a:t>サンマルコス校</a:t>
            </a:r>
            <a:r>
              <a:rPr lang="en-US" altLang="ja-JP" sz="3900" b="1" spc="54" dirty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源柔ゴシックX Heavy" panose="020B0702020203020207" pitchFamily="50" charset="-128"/>
                <a:ea typeface="源柔ゴシックX Heavy" panose="020B0702020203020207" pitchFamily="50" charset="-128"/>
                <a:cs typeface="源柔ゴシックX Heavy" panose="020B0702020203020207" pitchFamily="50" charset="-128"/>
              </a:rPr>
              <a:t/>
            </a:r>
            <a:br>
              <a:rPr lang="en-US" altLang="ja-JP" sz="3900" b="1" spc="54" dirty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源柔ゴシックX Heavy" panose="020B0702020203020207" pitchFamily="50" charset="-128"/>
                <a:ea typeface="源柔ゴシックX Heavy" panose="020B0702020203020207" pitchFamily="50" charset="-128"/>
                <a:cs typeface="源柔ゴシックX Heavy" panose="020B0702020203020207" pitchFamily="50" charset="-128"/>
              </a:rPr>
            </a:br>
            <a:r>
              <a:rPr lang="ja-JP" altLang="en-US" sz="3900" b="1" spc="54" dirty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源柔ゴシックX Heavy" panose="020B0702020203020207" pitchFamily="50" charset="-128"/>
                <a:ea typeface="源柔ゴシックX Heavy" panose="020B0702020203020207" pitchFamily="50" charset="-128"/>
                <a:cs typeface="源柔ゴシックX Heavy" panose="020B0702020203020207" pitchFamily="50" charset="-128"/>
              </a:rPr>
              <a:t>英語研修プログラム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86432">
            <a:off x="227685" y="1353182"/>
            <a:ext cx="992922" cy="872944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805" y="7930385"/>
            <a:ext cx="2728855" cy="1815598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7926" y="4401902"/>
            <a:ext cx="2670590" cy="1781262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987" y="6455612"/>
            <a:ext cx="2670591" cy="1781263"/>
          </a:xfrm>
          <a:prstGeom prst="rect">
            <a:avLst/>
          </a:prstGeom>
        </p:spPr>
      </p:pic>
      <p:sp>
        <p:nvSpPr>
          <p:cNvPr id="16" name="サブタイトル 2"/>
          <p:cNvSpPr txBox="1">
            <a:spLocks/>
          </p:cNvSpPr>
          <p:nvPr/>
        </p:nvSpPr>
        <p:spPr>
          <a:xfrm>
            <a:off x="1126080" y="2850320"/>
            <a:ext cx="4654589" cy="588639"/>
          </a:xfrm>
          <a:prstGeom prst="rect">
            <a:avLst/>
          </a:prstGeom>
        </p:spPr>
        <p:txBody>
          <a:bodyPr spcFirstLastPara="1" vert="horz" lIns="99060" tIns="49530" rIns="99060" bIns="49530" numCol="1" rtlCol="0">
            <a:prstTxWarp prst="textArchUp">
              <a:avLst/>
            </a:prstTxWarp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467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源柔ゴシックX等幅 Heavy" panose="020B0709020203020207" pitchFamily="49" charset="-128"/>
              </a:rPr>
              <a:t>参加者募集説明会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97383" y="8244951"/>
            <a:ext cx="4056451" cy="642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92" dirty="0"/>
              <a:t>お問合せ：国際部留学支援課　ＴＥＬ：</a:t>
            </a:r>
            <a:r>
              <a:rPr lang="en-US" altLang="ja-JP" sz="1192" dirty="0"/>
              <a:t>076-445-6082</a:t>
            </a:r>
          </a:p>
          <a:p>
            <a:r>
              <a:rPr lang="ja-JP" altLang="en-US" sz="1192" dirty="0"/>
              <a:t>　　　　　　　</a:t>
            </a:r>
            <a:r>
              <a:rPr lang="en-US" altLang="ja-JP" sz="1192" dirty="0"/>
              <a:t>e-mail</a:t>
            </a:r>
            <a:r>
              <a:rPr lang="ja-JP" altLang="en-US" sz="1192" dirty="0"/>
              <a:t>：　</a:t>
            </a:r>
            <a:r>
              <a:rPr lang="en-US" altLang="ja-JP" sz="1192" dirty="0"/>
              <a:t>ryugaku@adm.u-toyama.ac.jp</a:t>
            </a:r>
          </a:p>
          <a:p>
            <a:endParaRPr lang="ja-JP" altLang="en-US" sz="1192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8888" y="1613195"/>
            <a:ext cx="853689" cy="740309"/>
          </a:xfrm>
          <a:prstGeom prst="rect">
            <a:avLst/>
          </a:prstGeom>
        </p:spPr>
      </p:pic>
      <p:sp>
        <p:nvSpPr>
          <p:cNvPr id="19" name="サブタイトル 13"/>
          <p:cNvSpPr txBox="1">
            <a:spLocks/>
          </p:cNvSpPr>
          <p:nvPr/>
        </p:nvSpPr>
        <p:spPr>
          <a:xfrm>
            <a:off x="476673" y="3673502"/>
            <a:ext cx="6017610" cy="1570722"/>
          </a:xfrm>
          <a:prstGeom prst="rect">
            <a:avLst/>
          </a:prstGeom>
          <a:solidFill>
            <a:schemeClr val="bg1"/>
          </a:solidFill>
        </p:spPr>
        <p:txBody>
          <a:bodyPr vert="horz" lIns="99060" tIns="49530" rIns="99060" bIns="4953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000" b="1" dirty="0">
                <a:solidFill>
                  <a:srgbClr val="002060"/>
                </a:solidFill>
              </a:rPr>
              <a:t>　　　　　　　日時：　</a:t>
            </a:r>
            <a:r>
              <a:rPr lang="ja-JP" altLang="en-US" sz="2000" b="1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２０２２年６月８日（水）</a:t>
            </a:r>
            <a:endParaRPr lang="en-US" altLang="ja-JP" sz="2000" b="1" dirty="0">
              <a:solidFill>
                <a:srgbClr val="00206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2000" b="1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　　　１２：１５～１２：４５</a:t>
            </a:r>
            <a:endParaRPr lang="en-US" altLang="ja-JP" sz="2000" b="1" dirty="0">
              <a:solidFill>
                <a:srgbClr val="00206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2000" b="1" dirty="0">
                <a:solidFill>
                  <a:srgbClr val="002060"/>
                </a:solidFill>
              </a:rPr>
              <a:t>　　　　場所：　</a:t>
            </a:r>
            <a:r>
              <a:rPr lang="en-US" altLang="ja-JP" sz="2000" b="1" dirty="0">
                <a:solidFill>
                  <a:srgbClr val="002060"/>
                </a:solidFill>
              </a:rPr>
              <a:t>【</a:t>
            </a:r>
            <a:r>
              <a:rPr lang="ja-JP" altLang="en-US" sz="2000" b="1" dirty="0">
                <a:solidFill>
                  <a:srgbClr val="002060"/>
                </a:solidFill>
              </a:rPr>
              <a:t>五福</a:t>
            </a:r>
            <a:r>
              <a:rPr lang="en-US" altLang="ja-JP" sz="2000" b="1" dirty="0">
                <a:solidFill>
                  <a:srgbClr val="002060"/>
                </a:solidFill>
              </a:rPr>
              <a:t>】</a:t>
            </a:r>
            <a:r>
              <a:rPr lang="ja-JP" altLang="en-US" sz="2000" b="1" dirty="0">
                <a:solidFill>
                  <a:srgbClr val="002060"/>
                </a:solidFill>
              </a:rPr>
              <a:t>　共通教育棟１階　Ｄ１１教室</a:t>
            </a:r>
            <a:endParaRPr lang="en-US" altLang="ja-JP" sz="2000" b="1" dirty="0">
              <a:solidFill>
                <a:srgbClr val="002060"/>
              </a:solidFill>
            </a:endParaRPr>
          </a:p>
          <a:p>
            <a:pPr algn="l"/>
            <a:r>
              <a:rPr lang="ja-JP" altLang="en-US" sz="2000" b="1" dirty="0">
                <a:solidFill>
                  <a:srgbClr val="002060"/>
                </a:solidFill>
              </a:rPr>
              <a:t>　</a:t>
            </a:r>
            <a:r>
              <a:rPr lang="ja-JP" altLang="en-US" sz="2000" b="1" dirty="0">
                <a:solidFill>
                  <a:schemeClr val="tx1"/>
                </a:solidFill>
              </a:rPr>
              <a:t>　　ランチ持込みＯＫ！お気軽にご参加ください！</a:t>
            </a:r>
            <a:endParaRPr lang="en-US" altLang="ja-JP" sz="2000" b="1" dirty="0">
              <a:solidFill>
                <a:schemeClr val="tx1"/>
              </a:solidFill>
            </a:endParaRPr>
          </a:p>
        </p:txBody>
      </p:sp>
      <p:pic>
        <p:nvPicPr>
          <p:cNvPr id="25" name="図 24"/>
          <p:cNvPicPr/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92" b="25580"/>
          <a:stretch/>
        </p:blipFill>
        <p:spPr bwMode="auto">
          <a:xfrm>
            <a:off x="4506" y="10305"/>
            <a:ext cx="1787895" cy="7158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6" name="図 25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131" y="-5974"/>
            <a:ext cx="2219219" cy="8633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8" y="9117412"/>
            <a:ext cx="6883334" cy="788588"/>
          </a:xfrm>
          <a:prstGeom prst="rect">
            <a:avLst/>
          </a:prstGeom>
        </p:spPr>
      </p:pic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6A9DE8FE-2716-10E2-2D1E-CD353252AD93}"/>
              </a:ext>
            </a:extLst>
          </p:cNvPr>
          <p:cNvGrpSpPr/>
          <p:nvPr/>
        </p:nvGrpSpPr>
        <p:grpSpPr>
          <a:xfrm>
            <a:off x="4243562" y="7045151"/>
            <a:ext cx="2562560" cy="1556583"/>
            <a:chOff x="4243562" y="7045151"/>
            <a:chExt cx="2562560" cy="1556583"/>
          </a:xfrm>
        </p:grpSpPr>
        <p:pic>
          <p:nvPicPr>
            <p:cNvPr id="8" name="Picture 2" descr="C:\Users\sab174\Pictures\f086060d.pn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6408" y="7045151"/>
              <a:ext cx="2559714" cy="15565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フリーフォーム: 図形 13">
              <a:extLst>
                <a:ext uri="{FF2B5EF4-FFF2-40B4-BE49-F238E27FC236}">
                  <a16:creationId xmlns:a16="http://schemas.microsoft.com/office/drawing/2014/main" id="{2C166784-EC76-7BE7-9BE4-5692E0B65032}"/>
                </a:ext>
              </a:extLst>
            </p:cNvPr>
            <p:cNvSpPr/>
            <p:nvPr/>
          </p:nvSpPr>
          <p:spPr>
            <a:xfrm>
              <a:off x="4243562" y="8125097"/>
              <a:ext cx="1007707" cy="473995"/>
            </a:xfrm>
            <a:custGeom>
              <a:avLst/>
              <a:gdLst>
                <a:gd name="connsiteX0" fmla="*/ 0 w 1007707"/>
                <a:gd name="connsiteY0" fmla="*/ 7465 h 473995"/>
                <a:gd name="connsiteX1" fmla="*/ 447870 w 1007707"/>
                <a:gd name="connsiteY1" fmla="*/ 0 h 473995"/>
                <a:gd name="connsiteX2" fmla="*/ 746449 w 1007707"/>
                <a:gd name="connsiteY2" fmla="*/ 164219 h 473995"/>
                <a:gd name="connsiteX3" fmla="*/ 895739 w 1007707"/>
                <a:gd name="connsiteY3" fmla="*/ 194077 h 473995"/>
                <a:gd name="connsiteX4" fmla="*/ 1007707 w 1007707"/>
                <a:gd name="connsiteY4" fmla="*/ 418012 h 473995"/>
                <a:gd name="connsiteX5" fmla="*/ 992778 w 1007707"/>
                <a:gd name="connsiteY5" fmla="*/ 473995 h 473995"/>
                <a:gd name="connsiteX6" fmla="*/ 29858 w 1007707"/>
                <a:gd name="connsiteY6" fmla="*/ 455334 h 473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7707" h="473995">
                  <a:moveTo>
                    <a:pt x="0" y="7465"/>
                  </a:moveTo>
                  <a:lnTo>
                    <a:pt x="447870" y="0"/>
                  </a:lnTo>
                  <a:lnTo>
                    <a:pt x="746449" y="164219"/>
                  </a:lnTo>
                  <a:lnTo>
                    <a:pt x="895739" y="194077"/>
                  </a:lnTo>
                  <a:lnTo>
                    <a:pt x="1007707" y="418012"/>
                  </a:lnTo>
                  <a:lnTo>
                    <a:pt x="992778" y="473995"/>
                  </a:lnTo>
                  <a:lnTo>
                    <a:pt x="29858" y="455334"/>
                  </a:lnTo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0" name="円/楕円 19"/>
          <p:cNvSpPr/>
          <p:nvPr/>
        </p:nvSpPr>
        <p:spPr>
          <a:xfrm>
            <a:off x="4389481" y="7908117"/>
            <a:ext cx="268654" cy="113812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50" dirty="0"/>
          </a:p>
        </p:txBody>
      </p:sp>
      <p:cxnSp>
        <p:nvCxnSpPr>
          <p:cNvPr id="24" name="直線矢印コネクタ 23"/>
          <p:cNvCxnSpPr/>
          <p:nvPr/>
        </p:nvCxnSpPr>
        <p:spPr>
          <a:xfrm>
            <a:off x="4124373" y="7715031"/>
            <a:ext cx="265108" cy="215354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2151" b="94624" l="3871" r="94194">
                        <a14:foregroundMark x1="36774" y1="33333" x2="40000" y2="32796"/>
                        <a14:foregroundMark x1="40645" y1="32796" x2="47097" y2="33333"/>
                        <a14:foregroundMark x1="48387" y1="32796" x2="52903" y2="33871"/>
                        <a14:foregroundMark x1="52903" y1="33871" x2="55484" y2="34946"/>
                        <a14:foregroundMark x1="55484" y1="34946" x2="57419" y2="37634"/>
                        <a14:foregroundMark x1="57419" y1="37634" x2="58710" y2="41398"/>
                        <a14:foregroundMark x1="58710" y1="43011" x2="54839" y2="53226"/>
                        <a14:foregroundMark x1="54839" y1="53763" x2="50323" y2="56452"/>
                        <a14:foregroundMark x1="50323" y1="56452" x2="46452" y2="57527"/>
                        <a14:foregroundMark x1="34839" y1="34409" x2="33548" y2="33871"/>
                        <a14:foregroundMark x1="32903" y1="34946" x2="28387" y2="38172"/>
                        <a14:foregroundMark x1="28387" y1="37634" x2="27097" y2="40323"/>
                        <a14:foregroundMark x1="27742" y1="40860" x2="28387" y2="47849"/>
                        <a14:foregroundMark x1="28387" y1="47849" x2="30968" y2="53226"/>
                        <a14:foregroundMark x1="31613" y1="54301" x2="31613" y2="54301"/>
                        <a14:foregroundMark x1="42581" y1="59140" x2="42581" y2="59140"/>
                        <a14:foregroundMark x1="38065" y1="54301" x2="41935" y2="553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362" y="8169700"/>
            <a:ext cx="789760" cy="9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サブタイトル 2"/>
          <p:cNvSpPr txBox="1">
            <a:spLocks/>
          </p:cNvSpPr>
          <p:nvPr/>
        </p:nvSpPr>
        <p:spPr>
          <a:xfrm>
            <a:off x="178892" y="5253206"/>
            <a:ext cx="6433686" cy="3101115"/>
          </a:xfrm>
          <a:prstGeom prst="rect">
            <a:avLst/>
          </a:prstGeom>
          <a:noFill/>
        </p:spPr>
        <p:txBody>
          <a:bodyPr vert="horz" lIns="99060" tIns="49530" rIns="99060" bIns="4953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325"/>
              </a:spcBef>
            </a:pPr>
            <a:r>
              <a:rPr lang="ja-JP" altLang="en-US" sz="1250" b="1" dirty="0">
                <a:solidFill>
                  <a:schemeClr val="tx1"/>
                </a:solidFill>
              </a:rPr>
              <a:t>カリフォルニア州立大学サンルコス校（</a:t>
            </a:r>
            <a:r>
              <a:rPr lang="en-US" altLang="ja-JP" sz="1250" b="1" dirty="0">
                <a:solidFill>
                  <a:schemeClr val="tx1"/>
                </a:solidFill>
              </a:rPr>
              <a:t>CSUSM</a:t>
            </a:r>
            <a:r>
              <a:rPr lang="ja-JP" altLang="en-US" sz="1250" b="1" dirty="0">
                <a:solidFill>
                  <a:schemeClr val="tx1"/>
                </a:solidFill>
              </a:rPr>
              <a:t>）は、アメリカ西海岸に</a:t>
            </a:r>
            <a:r>
              <a:rPr lang="ja-JP" altLang="en-US" sz="1250" b="1" dirty="0" smtClean="0">
                <a:solidFill>
                  <a:schemeClr val="tx1"/>
                </a:solidFill>
              </a:rPr>
              <a:t>位置</a:t>
            </a:r>
            <a:r>
              <a:rPr lang="ja-JP" altLang="en-US" sz="1250" b="1" dirty="0" smtClean="0">
                <a:solidFill>
                  <a:schemeClr val="tx1"/>
                </a:solidFill>
              </a:rPr>
              <a:t>し</a:t>
            </a:r>
            <a:endParaRPr lang="en-US" altLang="ja-JP" sz="1250" b="1" smtClean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325"/>
              </a:spcBef>
            </a:pPr>
            <a:r>
              <a:rPr lang="ja-JP" altLang="en-US" sz="1250" b="1" smtClean="0">
                <a:solidFill>
                  <a:schemeClr val="tx1"/>
                </a:solidFill>
              </a:rPr>
              <a:t>世界中から留学生が集まる人気</a:t>
            </a:r>
            <a:r>
              <a:rPr lang="ja-JP" altLang="en-US" sz="1250" b="1" smtClean="0">
                <a:solidFill>
                  <a:schemeClr val="tx1"/>
                </a:solidFill>
              </a:rPr>
              <a:t>大学</a:t>
            </a:r>
            <a:r>
              <a:rPr lang="ja-JP" altLang="en-US" sz="1250" b="1" dirty="0">
                <a:solidFill>
                  <a:schemeClr val="tx1"/>
                </a:solidFill>
              </a:rPr>
              <a:t>です。</a:t>
            </a:r>
            <a:endParaRPr lang="en-US" altLang="ja-JP" sz="1250" b="1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325"/>
              </a:spcBef>
            </a:pPr>
            <a:r>
              <a:rPr lang="en-US" altLang="ja-JP" sz="1250" b="1" dirty="0">
                <a:solidFill>
                  <a:schemeClr val="tx1"/>
                </a:solidFill>
              </a:rPr>
              <a:t>CSUSM</a:t>
            </a:r>
            <a:r>
              <a:rPr lang="ja-JP" altLang="en-US" sz="1250" b="1" dirty="0">
                <a:solidFill>
                  <a:schemeClr val="tx1"/>
                </a:solidFill>
              </a:rPr>
              <a:t>が非英語圏の学生向けに提供する英語研修プログラム（５週間）に参加しませんか？</a:t>
            </a:r>
            <a:endParaRPr lang="en-US" altLang="ja-JP" sz="1250" b="1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325"/>
              </a:spcBef>
            </a:pPr>
            <a:r>
              <a:rPr lang="ja-JP" altLang="en-US" sz="1250" b="1" dirty="0">
                <a:solidFill>
                  <a:schemeClr val="tx1"/>
                </a:solidFill>
              </a:rPr>
              <a:t>世界各国から集まる留学生と一緒に英語を学び、友達になるチャンス！</a:t>
            </a:r>
            <a:endParaRPr lang="en-US" altLang="ja-JP" sz="1250" b="1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325"/>
              </a:spcBef>
            </a:pPr>
            <a:r>
              <a:rPr lang="ja-JP" altLang="en-US" sz="1250" b="1" dirty="0">
                <a:solidFill>
                  <a:schemeClr val="tx1"/>
                </a:solidFill>
              </a:rPr>
              <a:t>プログラム参加にあたっての英語力は不問。必要なのは、英語を学びたい気持ちです！！</a:t>
            </a:r>
            <a:endParaRPr lang="en-US" altLang="ja-JP" sz="1250" b="1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325"/>
              </a:spcBef>
            </a:pPr>
            <a:endParaRPr lang="en-US" altLang="ja-JP" sz="400" b="1" dirty="0">
              <a:solidFill>
                <a:schemeClr val="tx1"/>
              </a:solidFill>
            </a:endParaRPr>
          </a:p>
          <a:p>
            <a:pPr algn="l"/>
            <a:r>
              <a:rPr lang="en-US" altLang="ja-JP" sz="1300" dirty="0">
                <a:solidFill>
                  <a:schemeClr val="tx1"/>
                </a:solidFill>
              </a:rPr>
              <a:t>【</a:t>
            </a:r>
            <a:r>
              <a:rPr lang="ja-JP" altLang="en-US" sz="1300" dirty="0">
                <a:solidFill>
                  <a:schemeClr val="tx1"/>
                </a:solidFill>
              </a:rPr>
              <a:t>プログラム概要</a:t>
            </a:r>
            <a:r>
              <a:rPr lang="en-US" altLang="ja-JP" sz="1300" dirty="0">
                <a:solidFill>
                  <a:schemeClr val="tx1"/>
                </a:solidFill>
              </a:rPr>
              <a:t>】</a:t>
            </a:r>
          </a:p>
          <a:p>
            <a:pPr algn="l"/>
            <a:r>
              <a:rPr lang="ja-JP" altLang="en-US" sz="1137" dirty="0">
                <a:solidFill>
                  <a:schemeClr val="tx1"/>
                </a:solidFill>
              </a:rPr>
              <a:t>●日程</a:t>
            </a:r>
            <a:r>
              <a:rPr lang="en-US" altLang="ja-JP" sz="1137" dirty="0">
                <a:solidFill>
                  <a:schemeClr val="tx1"/>
                </a:solidFill>
              </a:rPr>
              <a:t>:          </a:t>
            </a:r>
            <a:r>
              <a:rPr lang="ja-JP" altLang="en-US" sz="1137" dirty="0">
                <a:solidFill>
                  <a:schemeClr val="tx1"/>
                </a:solidFill>
              </a:rPr>
              <a:t>　</a:t>
            </a:r>
            <a:r>
              <a:rPr lang="ja-JP" altLang="en-US" sz="1137" dirty="0">
                <a:solidFill>
                  <a:schemeClr val="tx1"/>
                </a:solidFill>
                <a:latin typeface="+mn-ea"/>
              </a:rPr>
              <a:t>２０２２年８月２０日（土）～９月２５日（日）　３０日間（予定）</a:t>
            </a:r>
            <a:endParaRPr lang="en-US" altLang="ja-JP" sz="1137" dirty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ja-JP" altLang="en-US" sz="1137" dirty="0">
                <a:solidFill>
                  <a:schemeClr val="tx1"/>
                </a:solidFill>
              </a:rPr>
              <a:t>●費用</a:t>
            </a:r>
            <a:r>
              <a:rPr lang="en-US" altLang="ja-JP" sz="1137" dirty="0">
                <a:solidFill>
                  <a:schemeClr val="tx1"/>
                </a:solidFill>
              </a:rPr>
              <a:t>:          </a:t>
            </a:r>
            <a:r>
              <a:rPr lang="ja-JP" altLang="en-US" sz="1137" dirty="0">
                <a:solidFill>
                  <a:schemeClr val="tx1"/>
                </a:solidFill>
              </a:rPr>
              <a:t>　約９０万円　（予定）</a:t>
            </a:r>
            <a:endParaRPr lang="en-US" altLang="ja-JP" sz="1137" dirty="0">
              <a:solidFill>
                <a:schemeClr val="tx1"/>
              </a:solidFill>
            </a:endParaRPr>
          </a:p>
          <a:p>
            <a:pPr algn="l"/>
            <a:r>
              <a:rPr lang="ja-JP" altLang="en-US" sz="1137" dirty="0">
                <a:solidFill>
                  <a:schemeClr val="tx1"/>
                </a:solidFill>
              </a:rPr>
              <a:t>　　　　　　　　　 国内・国際航空運賃、移動交通費、研修費用、宿泊費、平日（昼）以外の食費を含む。</a:t>
            </a:r>
            <a:endParaRPr lang="en-US" altLang="ja-JP" sz="1137" dirty="0">
              <a:solidFill>
                <a:schemeClr val="tx1"/>
              </a:solidFill>
            </a:endParaRPr>
          </a:p>
          <a:p>
            <a:pPr algn="l"/>
            <a:r>
              <a:rPr lang="ja-JP" altLang="en-US" sz="1137" dirty="0">
                <a:solidFill>
                  <a:schemeClr val="tx1"/>
                </a:solidFill>
              </a:rPr>
              <a:t>●滞在</a:t>
            </a:r>
            <a:r>
              <a:rPr lang="en-US" altLang="ja-JP" sz="1137" dirty="0">
                <a:solidFill>
                  <a:schemeClr val="tx1"/>
                </a:solidFill>
              </a:rPr>
              <a:t>:          </a:t>
            </a:r>
            <a:r>
              <a:rPr lang="ja-JP" altLang="en-US" sz="1137" dirty="0">
                <a:solidFill>
                  <a:schemeClr val="tx1"/>
                </a:solidFill>
              </a:rPr>
              <a:t>   ホームステイ</a:t>
            </a:r>
            <a:endParaRPr lang="en-US" altLang="ja-JP" sz="1137" dirty="0">
              <a:solidFill>
                <a:schemeClr val="tx1"/>
              </a:solidFill>
            </a:endParaRPr>
          </a:p>
          <a:p>
            <a:pPr algn="l"/>
            <a:r>
              <a:rPr lang="ja-JP" altLang="en-US" sz="1137" dirty="0">
                <a:solidFill>
                  <a:schemeClr val="tx1"/>
                </a:solidFill>
              </a:rPr>
              <a:t>●募集人数</a:t>
            </a:r>
            <a:r>
              <a:rPr lang="en-US" altLang="ja-JP" sz="1137" dirty="0">
                <a:solidFill>
                  <a:schemeClr val="tx1"/>
                </a:solidFill>
              </a:rPr>
              <a:t>:</a:t>
            </a:r>
            <a:r>
              <a:rPr lang="ja-JP" altLang="en-US" sz="1137" dirty="0">
                <a:solidFill>
                  <a:schemeClr val="tx1"/>
                </a:solidFill>
              </a:rPr>
              <a:t>  １０～２０名程度　（最少催行人数　１０名）</a:t>
            </a:r>
            <a:endParaRPr lang="en-US" altLang="ja-JP" sz="1137" dirty="0">
              <a:solidFill>
                <a:schemeClr val="tx1"/>
              </a:solidFill>
            </a:endParaRPr>
          </a:p>
          <a:p>
            <a:pPr algn="l"/>
            <a:r>
              <a:rPr lang="ja-JP" altLang="en-US" sz="1137" dirty="0">
                <a:solidFill>
                  <a:schemeClr val="tx1"/>
                </a:solidFill>
              </a:rPr>
              <a:t>●応募方法</a:t>
            </a:r>
            <a:r>
              <a:rPr lang="en-US" altLang="ja-JP" sz="1137" dirty="0">
                <a:solidFill>
                  <a:schemeClr val="tx1"/>
                </a:solidFill>
              </a:rPr>
              <a:t>:</a:t>
            </a:r>
            <a:r>
              <a:rPr lang="ja-JP" altLang="en-US" sz="1137" dirty="0">
                <a:solidFill>
                  <a:schemeClr val="tx1"/>
                </a:solidFill>
              </a:rPr>
              <a:t>   別紙の募集要項を参照してください。</a:t>
            </a:r>
            <a:endParaRPr lang="en-US" altLang="ja-JP" sz="1137" dirty="0">
              <a:solidFill>
                <a:schemeClr val="tx1"/>
              </a:solidFill>
            </a:endParaRPr>
          </a:p>
          <a:p>
            <a:pPr algn="l"/>
            <a:r>
              <a:rPr lang="ja-JP" altLang="en-US" sz="1137" dirty="0">
                <a:solidFill>
                  <a:schemeClr val="tx1"/>
                </a:solidFill>
              </a:rPr>
              <a:t>●申込期限</a:t>
            </a:r>
            <a:r>
              <a:rPr lang="en-US" altLang="ja-JP" sz="1137" dirty="0">
                <a:solidFill>
                  <a:schemeClr val="tx1"/>
                </a:solidFill>
              </a:rPr>
              <a:t>:</a:t>
            </a:r>
            <a:r>
              <a:rPr lang="ja-JP" altLang="en-US" sz="1137" dirty="0">
                <a:solidFill>
                  <a:schemeClr val="tx1"/>
                </a:solidFill>
              </a:rPr>
              <a:t>   ２０２２年６月２０日（月）　１２時</a:t>
            </a:r>
            <a:r>
              <a:rPr lang="ja-JP" altLang="en-US" sz="1100" b="1" dirty="0">
                <a:solidFill>
                  <a:schemeClr val="tx1"/>
                </a:solidFill>
              </a:rPr>
              <a:t>まで</a:t>
            </a:r>
            <a:endParaRPr lang="ja-JP" altLang="en-US" sz="1137" dirty="0">
              <a:solidFill>
                <a:schemeClr val="tx1"/>
              </a:solidFill>
            </a:endParaRPr>
          </a:p>
        </p:txBody>
      </p:sp>
      <p:sp>
        <p:nvSpPr>
          <p:cNvPr id="23" name="吹き出し: 角を丸めた四角形 22">
            <a:extLst>
              <a:ext uri="{FF2B5EF4-FFF2-40B4-BE49-F238E27FC236}">
                <a16:creationId xmlns:a16="http://schemas.microsoft.com/office/drawing/2014/main" id="{472F4F0A-DA31-605B-022E-B003F206F8C0}"/>
              </a:ext>
            </a:extLst>
          </p:cNvPr>
          <p:cNvSpPr/>
          <p:nvPr/>
        </p:nvSpPr>
        <p:spPr>
          <a:xfrm rot="16200000">
            <a:off x="4465166" y="7539479"/>
            <a:ext cx="415371" cy="2133308"/>
          </a:xfrm>
          <a:prstGeom prst="wedgeRoundRectCallout">
            <a:avLst/>
          </a:prstGeom>
          <a:solidFill>
            <a:srgbClr val="FFFFCC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555292" y="8398321"/>
            <a:ext cx="2297573" cy="415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050" dirty="0"/>
              <a:t>往路と復路は教員の引率が付くから、</a:t>
            </a:r>
            <a:endParaRPr lang="en-US" altLang="ja-JP" sz="1050" dirty="0"/>
          </a:p>
          <a:p>
            <a:pPr algn="ctr"/>
            <a:r>
              <a:rPr lang="ja-JP" altLang="en-US" sz="1050" dirty="0"/>
              <a:t>初めての海外渡航でも安心よ。</a:t>
            </a:r>
          </a:p>
        </p:txBody>
      </p:sp>
    </p:spTree>
    <p:extLst>
      <p:ext uri="{BB962C8B-B14F-4D97-AF65-F5344CB8AC3E}">
        <p14:creationId xmlns:p14="http://schemas.microsoft.com/office/powerpoint/2010/main" val="372677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311</Words>
  <Application>Microsoft Office PowerPoint</Application>
  <PresentationFormat>A4 210 x 297 mm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ＭＳ Ｐゴシック</vt:lpstr>
      <vt:lpstr>源柔ゴシックX Heavy</vt:lpstr>
      <vt:lpstr>源柔ゴシックX等幅 Heavy</vt:lpstr>
      <vt:lpstr>Arial</vt:lpstr>
      <vt:lpstr>Calibri</vt:lpstr>
      <vt:lpstr>Office ​​テーマ</vt:lpstr>
      <vt:lpstr>令和4年度 カリフォルニア州立大学 サンマルコス校 英語研修プログラム</vt:lpstr>
    </vt:vector>
  </TitlesOfParts>
  <Company>富山大学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平成３０年度 チャールストンカレッジ 英語研修プログラム</dc:title>
  <dc:creator>jyoho</dc:creator>
  <cp:lastModifiedBy>滝本　美月</cp:lastModifiedBy>
  <cp:revision>53</cp:revision>
  <cp:lastPrinted>2022-05-30T07:01:29Z</cp:lastPrinted>
  <dcterms:created xsi:type="dcterms:W3CDTF">2018-04-21T04:07:09Z</dcterms:created>
  <dcterms:modified xsi:type="dcterms:W3CDTF">2022-05-31T02:16:46Z</dcterms:modified>
</cp:coreProperties>
</file>